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45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60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7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9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44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23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99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10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74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3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6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86C5-A085-4733-A73E-012BA6FD8B5E}" type="datetimeFigureOut">
              <a:rPr lang="fi-FI" smtClean="0"/>
              <a:t>5.11.2019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5763-7EF2-46FF-B9AB-306D999BAB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143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tsikko 3"/>
          <p:cNvSpPr txBox="1">
            <a:spLocks/>
          </p:cNvSpPr>
          <p:nvPr/>
        </p:nvSpPr>
        <p:spPr bwMode="auto">
          <a:xfrm>
            <a:off x="539552" y="2564904"/>
            <a:ext cx="7772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2400">
                <a:solidFill>
                  <a:srgbClr val="CC9900"/>
                </a:solidFill>
                <a:latin typeface="Arial" panose="020B0604020202020204" pitchFamily="34" charset="0"/>
              </a:rPr>
              <a:t>IFK Grankulla Hockey - nyt ja tulevaisuudessa</a:t>
            </a:r>
          </a:p>
        </p:txBody>
      </p:sp>
    </p:spTree>
    <p:extLst>
      <p:ext uri="{BB962C8B-B14F-4D97-AF65-F5344CB8AC3E}">
        <p14:creationId xmlns:p14="http://schemas.microsoft.com/office/powerpoint/2010/main" val="33075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isällön paikkamerkki 2"/>
          <p:cNvSpPr>
            <a:spLocks noGrp="1"/>
          </p:cNvSpPr>
          <p:nvPr>
            <p:ph idx="4294967295"/>
          </p:nvPr>
        </p:nvSpPr>
        <p:spPr>
          <a:xfrm>
            <a:off x="468313" y="2420938"/>
            <a:ext cx="8229600" cy="3529012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 sz="2800">
                <a:solidFill>
                  <a:srgbClr val="CC9900"/>
                </a:solidFill>
                <a:ea typeface="ＭＳ Ｐゴシック" panose="020B0600070205080204" pitchFamily="34" charset="-128"/>
              </a:rPr>
              <a:t>IFK Grankulla Hockey strategia 2016 – 2020</a:t>
            </a:r>
          </a:p>
          <a:p>
            <a:pPr algn="ctr"/>
            <a:endParaRPr lang="fi-FI" altLang="fi-FI" sz="2800">
              <a:solidFill>
                <a:srgbClr val="CC9900"/>
              </a:solidFill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fi-FI" altLang="fi-FI" sz="2800">
                <a:solidFill>
                  <a:srgbClr val="CC9900"/>
                </a:solidFill>
                <a:ea typeface="ＭＳ Ｐゴシック" panose="020B0600070205080204" pitchFamily="34" charset="-128"/>
              </a:rPr>
              <a:t>Tulevaisuus, arvot ja toiminta-ajatus</a:t>
            </a:r>
          </a:p>
        </p:txBody>
      </p:sp>
    </p:spTree>
    <p:extLst>
      <p:ext uri="{BB962C8B-B14F-4D97-AF65-F5344CB8AC3E}">
        <p14:creationId xmlns:p14="http://schemas.microsoft.com/office/powerpoint/2010/main" val="226067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dirty="0" err="1">
                <a:solidFill>
                  <a:srgbClr val="CC9900"/>
                </a:solidFill>
                <a:ea typeface="ＭＳ Ｐゴシック" panose="020B0600070205080204" pitchFamily="34" charset="-128"/>
              </a:rPr>
              <a:t>GrIFK</a:t>
            </a:r>
            <a:r>
              <a:rPr lang="fi-FI" altLang="fi-FI" sz="3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 Jääkiekko – mitä olemme nyt? </a:t>
            </a:r>
          </a:p>
        </p:txBody>
      </p:sp>
      <p:sp>
        <p:nvSpPr>
          <p:cNvPr id="27651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Seura on perustettu vuonna 1925, 90 v., 5 lajia</a:t>
            </a:r>
          </a:p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Jääkiekkoa on pelattu Kauniaisissa seurassa vuodesta 1947</a:t>
            </a:r>
          </a:p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Perusajatuksena tarjota jääkiekkoharrastus läpi elämän hyvissä olosuhteissa </a:t>
            </a:r>
          </a:p>
          <a:p>
            <a:pPr lvl="1" eaLnBrk="1" hangingPunct="1"/>
            <a:r>
              <a:rPr lang="fi-FI" altLang="fi-FI" sz="10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Harjoitushalliprojekti käynnissä, jonka valmistuttua: jääkiekkoharrastus läpi elämän hyvissä olosuhteissa lähellä kotia</a:t>
            </a:r>
          </a:p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741 pelaajaa (10.9.14), joukkueita kiekkokoulusta senioreihin </a:t>
            </a:r>
          </a:p>
          <a:p>
            <a:pPr lvl="1" eaLnBrk="1" hangingPunct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Isot aloittavat ikäluokat (mm. -08-ikäluokassa 47 lasta)</a:t>
            </a:r>
          </a:p>
          <a:p>
            <a:pPr lvl="1" eaLnBrk="1" hangingPunct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Tyytyväisyys toimintaan olemassa</a:t>
            </a:r>
          </a:p>
          <a:p>
            <a:pPr lvl="1" eaLnBrk="1" hangingPunct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Hauskuus, pitkäjänteisyys, jokaisesta pidetään huolta</a:t>
            </a:r>
          </a:p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Kolme työntekijää (Samuli, Tutu ja Mia)</a:t>
            </a:r>
          </a:p>
          <a:p>
            <a:pPr eaLnBrk="1" hangingPunct="1"/>
            <a:r>
              <a:rPr lang="fi-FI" altLang="fi-FI" sz="18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Yhteistyöseurasopimus HIFK:n kanssa</a:t>
            </a:r>
          </a:p>
          <a:p>
            <a:pPr lvl="1" eaLnBrk="1" hangingPunct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Jäätä Helsingistä ja Kirkkonummelta; vakiovuorot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Lähiseura-ajattelu, kiireettömyys, turvallinen kasvuympäristö, elinikäiset kaveruussuhteet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Euroopan paras seurayhteisö (HIFK, </a:t>
            </a:r>
            <a:r>
              <a:rPr lang="fi-FI" altLang="fi-FI" sz="1600" dirty="0" err="1">
                <a:solidFill>
                  <a:srgbClr val="CC9900"/>
                </a:solidFill>
                <a:ea typeface="ＭＳ Ｐゴシック" panose="020B0600070205080204" pitchFamily="34" charset="-128"/>
              </a:rPr>
              <a:t>GrIFK</a:t>
            </a:r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, HJK, Salamat, K-Tiikerit, Wolf, </a:t>
            </a:r>
            <a:r>
              <a:rPr lang="fi-FI" altLang="fi-FI" sz="1600" dirty="0" err="1">
                <a:solidFill>
                  <a:srgbClr val="CC9900"/>
                </a:solidFill>
                <a:ea typeface="ＭＳ Ｐゴシック" panose="020B0600070205080204" pitchFamily="34" charset="-128"/>
              </a:rPr>
              <a:t>RedWings</a:t>
            </a:r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)</a:t>
            </a:r>
          </a:p>
          <a:p>
            <a:endParaRPr lang="fi-FI" altLang="fi-FI" dirty="0">
              <a:solidFill>
                <a:srgbClr val="CC99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7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Mitä haluamme olla tulevaisuudessa?</a:t>
            </a:r>
          </a:p>
        </p:txBody>
      </p:sp>
      <p:sp>
        <p:nvSpPr>
          <p:cNvPr id="2867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altLang="fi-FI" sz="2400" dirty="0" err="1">
                <a:solidFill>
                  <a:srgbClr val="CC9900"/>
                </a:solidFill>
                <a:ea typeface="ＭＳ Ｐゴシック" pitchFamily="34" charset="-128"/>
              </a:rPr>
              <a:t>GrIFK</a:t>
            </a:r>
            <a:r>
              <a:rPr lang="fi-FI" altLang="fi-FI" sz="2400" dirty="0">
                <a:solidFill>
                  <a:srgbClr val="CC9900"/>
                </a:solidFill>
                <a:ea typeface="ＭＳ Ｐゴシック" pitchFamily="34" charset="-128"/>
              </a:rPr>
              <a:t> Jääkiekko v. 2020?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Arvot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Toiminta-ajatus 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Tulevaisuuden näkymä </a:t>
            </a:r>
          </a:p>
          <a:p>
            <a:pPr>
              <a:defRPr/>
            </a:pPr>
            <a:r>
              <a:rPr lang="fi-FI" altLang="fi-FI" sz="2400" dirty="0">
                <a:solidFill>
                  <a:srgbClr val="CC9900"/>
                </a:solidFill>
                <a:ea typeface="ＭＳ Ｐゴシック" pitchFamily="34" charset="-128"/>
              </a:rPr>
              <a:t>Strategia v. 2016 – 2020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Linkittyy harjoitushalliin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Strategia voidaan päivittää tai tehdä kokonaan uusi, kun harjoitushalli valmistuu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Konkreettisuus, mitattavuus?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Kohtuulliset kustannukset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Laadukas toiminta, kiireettömyys, tyytyväisyys toimintaan</a:t>
            </a:r>
          </a:p>
          <a:p>
            <a:pPr marL="914400" lvl="2" indent="0">
              <a:buFontTx/>
              <a:buNone/>
              <a:defRPr/>
            </a:pPr>
            <a:endParaRPr lang="fi-FI" altLang="fi-FI" dirty="0">
              <a:solidFill>
                <a:srgbClr val="CC99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721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Strategian kivijalka</a:t>
            </a:r>
          </a:p>
        </p:txBody>
      </p:sp>
      <p:sp>
        <p:nvSpPr>
          <p:cNvPr id="296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Yhdistyksen säännöt ja toimintasäännöt raamittavat toiminnan</a:t>
            </a:r>
          </a:p>
          <a:p>
            <a:pPr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Arvot: toimintaa ohjaavat periaatteet</a:t>
            </a:r>
          </a:p>
          <a:p>
            <a:pPr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Tarkoitus: miksi olemme olemassa?</a:t>
            </a:r>
          </a:p>
          <a:p>
            <a:pPr lvl="1">
              <a:defRPr/>
            </a:pPr>
            <a:r>
              <a:rPr lang="fi-FI" altLang="fi-FI" sz="1800" dirty="0">
                <a:solidFill>
                  <a:srgbClr val="CC9900"/>
                </a:solidFill>
                <a:ea typeface="ＭＳ Ｐゴシック" pitchFamily="34" charset="-128"/>
              </a:rPr>
              <a:t>Mitä teemme?</a:t>
            </a:r>
          </a:p>
          <a:p>
            <a:pPr lvl="1">
              <a:defRPr/>
            </a:pPr>
            <a:r>
              <a:rPr lang="fi-FI" altLang="fi-FI" sz="1800" dirty="0">
                <a:solidFill>
                  <a:srgbClr val="CC9900"/>
                </a:solidFill>
                <a:ea typeface="ＭＳ Ｐゴシック" pitchFamily="34" charset="-128"/>
              </a:rPr>
              <a:t>Perustehtävät?</a:t>
            </a:r>
          </a:p>
          <a:p>
            <a:pPr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Tulevaisuuden näkymä:</a:t>
            </a:r>
          </a:p>
          <a:p>
            <a:pPr lvl="1">
              <a:defRPr/>
            </a:pPr>
            <a:r>
              <a:rPr lang="fi-FI" altLang="fi-FI" sz="1800" dirty="0">
                <a:solidFill>
                  <a:srgbClr val="CC9900"/>
                </a:solidFill>
                <a:ea typeface="ＭＳ Ｐゴシック" pitchFamily="34" charset="-128"/>
              </a:rPr>
              <a:t>Tulevaisuuden tavoitetila</a:t>
            </a:r>
          </a:p>
          <a:p>
            <a:pPr lvl="1">
              <a:defRPr/>
            </a:pPr>
            <a:r>
              <a:rPr lang="fi-FI" altLang="fi-FI" sz="1800" dirty="0">
                <a:solidFill>
                  <a:srgbClr val="CC9900"/>
                </a:solidFill>
                <a:ea typeface="ＭＳ Ｐゴシック" pitchFamily="34" charset="-128"/>
              </a:rPr>
              <a:t>Mitattavuus, konkreettisuus?</a:t>
            </a:r>
          </a:p>
          <a:p>
            <a:pPr marL="457200" lvl="1" indent="0">
              <a:buFontTx/>
              <a:buNone/>
              <a:defRPr/>
            </a:pPr>
            <a:endParaRPr lang="fi-FI" altLang="fi-FI" sz="1800" dirty="0">
              <a:solidFill>
                <a:srgbClr val="CC9900"/>
              </a:solidFill>
              <a:ea typeface="ＭＳ Ｐゴシック" pitchFamily="34" charset="-128"/>
            </a:endParaRPr>
          </a:p>
          <a:p>
            <a:pPr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Visiosta ja perustehtävistä johdetaan strategiset tavoitteet</a:t>
            </a:r>
          </a:p>
          <a:p>
            <a:pPr marL="457200" lvl="1" indent="0">
              <a:buFontTx/>
              <a:buNone/>
              <a:defRPr/>
            </a:pPr>
            <a:endParaRPr lang="fi-FI" altLang="fi-FI" dirty="0">
              <a:solidFill>
                <a:srgbClr val="CC99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07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Arvot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fi-FI" sz="2400" dirty="0">
                <a:solidFill>
                  <a:srgbClr val="CC9900"/>
                </a:solidFill>
              </a:rPr>
              <a:t>Toimintaamme ohjaavat periaatteet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Yhteisöllisyys 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Perhe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Yhdessä kasvaminen, toisista välittäminen, jokaisesta pidetään huolta</a:t>
            </a:r>
          </a:p>
          <a:p>
            <a:pPr lvl="1">
              <a:defRPr/>
            </a:pPr>
            <a:r>
              <a:rPr lang="fi-FI" sz="2000" dirty="0">
                <a:solidFill>
                  <a:srgbClr val="CC9900"/>
                </a:solidFill>
              </a:rPr>
              <a:t>Kunnioitus ja arvostus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Kunnioitus lajia ja toimijoita kohtaan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”Jokaisen tarina on tärkeä”; arvostetaan toista ja työtä, jota joukkueissa ja seurassa tehdään</a:t>
            </a:r>
          </a:p>
          <a:p>
            <a:pPr lvl="1">
              <a:defRPr/>
            </a:pPr>
            <a:r>
              <a:rPr lang="fi-FI" sz="2000" dirty="0">
                <a:solidFill>
                  <a:srgbClr val="CC9900"/>
                </a:solidFill>
              </a:rPr>
              <a:t>Laadukkuus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Teemme niitä asioita missä olemme hyviä ja teemme sen erinomaisesti</a:t>
            </a:r>
          </a:p>
          <a:p>
            <a:pPr lvl="1">
              <a:defRPr/>
            </a:pPr>
            <a:r>
              <a:rPr lang="fi-FI" sz="2000" dirty="0">
                <a:solidFill>
                  <a:srgbClr val="CC9900"/>
                </a:solidFill>
              </a:rPr>
              <a:t>Yhteistyö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Olemme yhteistyöhakuisia ja aktiivisia suunnannäyttäjiä</a:t>
            </a:r>
          </a:p>
          <a:p>
            <a:pPr lvl="2">
              <a:defRPr/>
            </a:pPr>
            <a:r>
              <a:rPr lang="fi-FI" sz="1600" dirty="0">
                <a:solidFill>
                  <a:srgbClr val="CC9900"/>
                </a:solidFill>
              </a:rPr>
              <a:t>Euroopan paras seurayhteisö</a:t>
            </a:r>
          </a:p>
          <a:p>
            <a:pPr marL="914400" lvl="2" indent="0">
              <a:buFontTx/>
              <a:buNone/>
              <a:defRPr/>
            </a:pPr>
            <a:endParaRPr lang="fi-FI" sz="1600" dirty="0">
              <a:solidFill>
                <a:srgbClr val="CC9900"/>
              </a:solidFill>
            </a:endParaRPr>
          </a:p>
          <a:p>
            <a:pPr marL="400050" lvl="1" indent="0" eaLnBrk="1" hangingPunct="1">
              <a:spcBef>
                <a:spcPts val="1200"/>
              </a:spcBef>
              <a:defRPr/>
            </a:pPr>
            <a:endParaRPr lang="fi-FI" altLang="fi-FI" sz="2000" dirty="0">
              <a:solidFill>
                <a:srgbClr val="CC9900"/>
              </a:solidFill>
              <a:ea typeface="ＭＳ Ｐゴシック" pitchFamily="34" charset="-128"/>
            </a:endParaRPr>
          </a:p>
          <a:p>
            <a:pPr marL="400050" lvl="1" indent="0" eaLnBrk="1" hangingPunct="1">
              <a:spcBef>
                <a:spcPts val="1200"/>
              </a:spcBef>
              <a:defRPr/>
            </a:pPr>
            <a:endParaRPr lang="fi-FI" altLang="fi-FI" sz="2000" dirty="0">
              <a:solidFill>
                <a:srgbClr val="CC9900"/>
              </a:solidFill>
              <a:ea typeface="ＭＳ Ｐゴシック" pitchFamily="34" charset="-128"/>
            </a:endParaRPr>
          </a:p>
          <a:p>
            <a:pPr marL="400050" lvl="1" indent="0" eaLnBrk="1" hangingPunct="1">
              <a:spcBef>
                <a:spcPts val="1200"/>
              </a:spcBef>
              <a:defRPr/>
            </a:pPr>
            <a:endParaRPr lang="fi-FI" altLang="fi-FI" sz="2000" dirty="0">
              <a:solidFill>
                <a:srgbClr val="CC9900"/>
              </a:solidFill>
            </a:endParaRPr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483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Toiminta-ajatus</a:t>
            </a:r>
          </a:p>
        </p:txBody>
      </p:sp>
      <p:sp>
        <p:nvSpPr>
          <p:cNvPr id="58371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7139136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i-FI" altLang="fi-FI" sz="2800" dirty="0">
                <a:solidFill>
                  <a:srgbClr val="CC9900"/>
                </a:solidFill>
                <a:ea typeface="ＭＳ Ｐゴシック" pitchFamily="34" charset="-128"/>
              </a:rPr>
              <a:t>Turvalliselta kasvualustalta - perinteistä kiekkoa Granista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Jääkiekkoharrastus kaikille läpi elämän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Kasvatukselliset tavoitteet mukana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Järkevät kustannukset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Kiireettömyys ja turvallisuus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Pelipaikka kaikille seurayhteisöstä</a:t>
            </a:r>
          </a:p>
          <a:p>
            <a:pPr lvl="1">
              <a:defRPr/>
            </a:pPr>
            <a:r>
              <a:rPr lang="fi-FI" sz="2000" dirty="0">
                <a:solidFill>
                  <a:srgbClr val="CC9900"/>
                </a:solidFill>
              </a:rPr>
              <a:t>Iloinen liikunta hyvissä </a:t>
            </a:r>
            <a:r>
              <a:rPr lang="fi-FI" sz="2000">
                <a:solidFill>
                  <a:srgbClr val="CC9900"/>
                </a:solidFill>
              </a:rPr>
              <a:t>olosuhteissa omassa lähipiirissä</a:t>
            </a:r>
            <a:endParaRPr lang="fi-FI" altLang="fi-FI" sz="2000" dirty="0">
              <a:solidFill>
                <a:srgbClr val="CC9900"/>
              </a:solidFill>
              <a:ea typeface="ＭＳ Ｐゴシック" pitchFamily="34" charset="-128"/>
            </a:endParaRP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Tarjoaa onnistumisia ja elämyksiä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Motivoi liikunnalliseen elämäntapaan ja parhaansa yrittämiseen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Kannustetaan harrastamaan useita lajeja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Koulun ja jääkiekon yhdistäminen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”Koulu on ykkönen”</a:t>
            </a:r>
          </a:p>
          <a:p>
            <a:pPr lvl="1">
              <a:defRPr/>
            </a:pPr>
            <a:r>
              <a:rPr lang="fi-FI" altLang="fi-FI" sz="2000" dirty="0">
                <a:solidFill>
                  <a:srgbClr val="CC9900"/>
                </a:solidFill>
                <a:ea typeface="ＭＳ Ｐゴシック" pitchFamily="34" charset="-128"/>
              </a:rPr>
              <a:t>Innostaa erinomaisuuteen</a:t>
            </a:r>
          </a:p>
          <a:p>
            <a:pPr lvl="2">
              <a:defRPr/>
            </a:pPr>
            <a:r>
              <a:rPr lang="fi-FI" altLang="fi-FI" sz="1600" dirty="0">
                <a:solidFill>
                  <a:srgbClr val="CC9900"/>
                </a:solidFill>
                <a:ea typeface="ＭＳ Ｐゴシック" pitchFamily="34" charset="-128"/>
              </a:rPr>
              <a:t>Menestyminen on sallittua</a:t>
            </a:r>
          </a:p>
          <a:p>
            <a:pPr marL="457200" lvl="1" indent="0">
              <a:buFontTx/>
              <a:buNone/>
              <a:defRPr/>
            </a:pPr>
            <a:endParaRPr lang="fi-FI" altLang="fi-FI" dirty="0">
              <a:solidFill>
                <a:srgbClr val="CC990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fi-FI" altLang="fi-FI" dirty="0">
              <a:solidFill>
                <a:srgbClr val="CC990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fi-FI" altLang="fi-FI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76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altLang="fi-FI" sz="3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Tulevaisuuden näkymä</a:t>
            </a:r>
          </a:p>
        </p:txBody>
      </p:sp>
      <p:sp>
        <p:nvSpPr>
          <p:cNvPr id="32771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7067128" cy="4525963"/>
          </a:xfrm>
        </p:spPr>
        <p:txBody>
          <a:bodyPr>
            <a:normAutofit lnSpcReduction="10000"/>
          </a:bodyPr>
          <a:lstStyle/>
          <a:p>
            <a:r>
              <a:rPr lang="fi-FI" altLang="fi-FI" sz="20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Olemme menestyvä ja kasvava urheiluseuratoiminnan edelläkävijä, joka innostaa kehittymään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Uusi harjoitushalli on käytössä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Jäsenmäärä on kasvanut vuodesta 2015</a:t>
            </a:r>
          </a:p>
          <a:p>
            <a:pPr lvl="2"/>
            <a:r>
              <a:rPr lang="fi-FI" altLang="fi-FI" sz="14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Tavoitteet:</a:t>
            </a:r>
          </a:p>
          <a:p>
            <a:pPr lvl="3"/>
            <a:r>
              <a:rPr lang="fi-FI" altLang="fi-FI" sz="1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Urheilukoulussa 60 lasta ja kiekkokoulussa 120 lasta</a:t>
            </a:r>
          </a:p>
          <a:p>
            <a:pPr lvl="3"/>
            <a:r>
              <a:rPr lang="fi-FI" altLang="fi-FI" sz="1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Aloittavissa ikäluokissa 40 lasta</a:t>
            </a:r>
          </a:p>
          <a:p>
            <a:pPr lvl="3"/>
            <a:r>
              <a:rPr lang="fi-FI" altLang="fi-FI" sz="1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Juniorijoukkueissa (F2-D1) 40 lasta</a:t>
            </a:r>
          </a:p>
          <a:p>
            <a:r>
              <a:rPr lang="fi-FI" altLang="fi-FI" sz="20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Tarjoamme houkuttelevaa toimintaa kaikille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Toiminta on laadukasta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Jokaisesta pidetään huolta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Tyytyväisyys toimintaan on parempaa kuin v. 2015</a:t>
            </a:r>
          </a:p>
          <a:p>
            <a:pPr lvl="2"/>
            <a:r>
              <a:rPr lang="fi-FI" altLang="fi-FI" sz="12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Jäsentyytyväisyyskysely vuosittain</a:t>
            </a:r>
          </a:p>
          <a:p>
            <a:r>
              <a:rPr lang="fi-FI" altLang="fi-FI" sz="20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Talous &amp; markkinointi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Kohtuulliset kustannukset </a:t>
            </a:r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 pelaajamäärä riittävä</a:t>
            </a:r>
            <a:endParaRPr lang="fi-FI" altLang="fi-FI" sz="1600" dirty="0">
              <a:solidFill>
                <a:srgbClr val="CC99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Seuran hallituksen laatimat työkalut</a:t>
            </a:r>
          </a:p>
          <a:p>
            <a:pPr lvl="1"/>
            <a:r>
              <a:rPr lang="fi-FI" altLang="fi-FI" sz="1600" dirty="0">
                <a:solidFill>
                  <a:srgbClr val="CC9900"/>
                </a:solidFill>
                <a:ea typeface="ＭＳ Ｐゴシック" panose="020B0600070205080204" pitchFamily="34" charset="-128"/>
              </a:rPr>
              <a:t>Yhteistyösopimukset</a:t>
            </a:r>
            <a:endParaRPr lang="fi-FI" altLang="fi-FI" sz="1800" dirty="0">
              <a:solidFill>
                <a:srgbClr val="CC99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85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734</TotalTime>
  <Words>414</Words>
  <Application>Microsoft Office PowerPoint</Application>
  <PresentationFormat>Näytössä katseltava diaesitys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PowerPoint-esitys</vt:lpstr>
      <vt:lpstr>PowerPoint-esitys</vt:lpstr>
      <vt:lpstr>GrIFK Jääkiekko – mitä olemme nyt? </vt:lpstr>
      <vt:lpstr>Mitä haluamme olla tulevaisuudessa?</vt:lpstr>
      <vt:lpstr>Strategian kivijalka</vt:lpstr>
      <vt:lpstr>Arvot</vt:lpstr>
      <vt:lpstr>Toiminta-ajatus</vt:lpstr>
      <vt:lpstr>Tulevaisuuden näkymä</vt:lpstr>
    </vt:vector>
  </TitlesOfParts>
  <Company>HEINEKEN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Jarkko Levänen</dc:creator>
  <cp:lastModifiedBy>Samuli Agarth</cp:lastModifiedBy>
  <cp:revision>53</cp:revision>
  <dcterms:created xsi:type="dcterms:W3CDTF">2015-12-01T07:37:16Z</dcterms:created>
  <dcterms:modified xsi:type="dcterms:W3CDTF">2019-11-05T07:32:19Z</dcterms:modified>
</cp:coreProperties>
</file>