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0" r:id="rId2"/>
    <p:sldId id="363" r:id="rId3"/>
    <p:sldId id="361" r:id="rId4"/>
    <p:sldId id="362" r:id="rId5"/>
  </p:sldIdLst>
  <p:sldSz cx="12192000" cy="6858000"/>
  <p:notesSz cx="7104063" cy="1023461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F6E"/>
    <a:srgbClr val="0032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562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8" cy="513508"/>
          </a:xfrm>
          <a:prstGeom prst="rect">
            <a:avLst/>
          </a:prstGeom>
        </p:spPr>
        <p:txBody>
          <a:bodyPr vert="horz" lIns="95491" tIns="47745" rIns="95491" bIns="47745" rtlCol="0"/>
          <a:lstStyle>
            <a:lvl1pPr algn="l">
              <a:defRPr sz="13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4023991" y="0"/>
            <a:ext cx="3078428" cy="513508"/>
          </a:xfrm>
          <a:prstGeom prst="rect">
            <a:avLst/>
          </a:prstGeom>
        </p:spPr>
        <p:txBody>
          <a:bodyPr vert="horz" lIns="95491" tIns="47745" rIns="95491" bIns="47745" rtlCol="0"/>
          <a:lstStyle>
            <a:lvl1pPr algn="r">
              <a:defRPr sz="1300"/>
            </a:lvl1pPr>
          </a:lstStyle>
          <a:p>
            <a:fld id="{0BE1B625-84C5-4C18-9ADA-521D3157B06E}" type="datetimeFigureOut">
              <a:rPr lang="fi-FI" smtClean="0"/>
              <a:t>11.8.2023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8863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91" tIns="47745" rIns="95491" bIns="47745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710407" y="4925408"/>
            <a:ext cx="5683250" cy="4029879"/>
          </a:xfrm>
          <a:prstGeom prst="rect">
            <a:avLst/>
          </a:prstGeom>
        </p:spPr>
        <p:txBody>
          <a:bodyPr vert="horz" lIns="95491" tIns="47745" rIns="95491" bIns="47745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8" cy="513507"/>
          </a:xfrm>
          <a:prstGeom prst="rect">
            <a:avLst/>
          </a:prstGeom>
        </p:spPr>
        <p:txBody>
          <a:bodyPr vert="horz" lIns="95491" tIns="47745" rIns="95491" bIns="47745" rtlCol="0" anchor="b"/>
          <a:lstStyle>
            <a:lvl1pPr algn="l">
              <a:defRPr sz="13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4023991" y="9721107"/>
            <a:ext cx="3078428" cy="513507"/>
          </a:xfrm>
          <a:prstGeom prst="rect">
            <a:avLst/>
          </a:prstGeom>
        </p:spPr>
        <p:txBody>
          <a:bodyPr vert="horz" lIns="95491" tIns="47745" rIns="95491" bIns="47745" rtlCol="0" anchor="b"/>
          <a:lstStyle>
            <a:lvl1pPr algn="r">
              <a:defRPr sz="1300"/>
            </a:lvl1pPr>
          </a:lstStyle>
          <a:p>
            <a:fld id="{04731972-1DC7-4CA2-9FE7-C8DE9D4068C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84180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5BAD8238-F10B-495D-AD9C-41500E6DFD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" y="612"/>
            <a:ext cx="12189822" cy="68567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5DAC0FCD-695F-44C2-8F04-779BC07ADB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409630"/>
            <a:ext cx="9144000" cy="1185504"/>
          </a:xfrm>
        </p:spPr>
        <p:txBody>
          <a:bodyPr anchor="b"/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77FA4304-826A-409F-8351-FC31C6CEE0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794046"/>
            <a:ext cx="9144000" cy="737075"/>
          </a:xfrm>
        </p:spPr>
        <p:txBody>
          <a:bodyPr/>
          <a:lstStyle>
            <a:lvl1pPr marL="0" indent="0" algn="ctr">
              <a:buNone/>
              <a:defRPr sz="13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92C7349E-0924-431F-89A5-A252FB8BDF5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667" y="1759226"/>
            <a:ext cx="2649864" cy="2221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259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21ED5B7-A5B9-4D83-B9FC-D973B9228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5FC3D918-1739-4E32-9178-B2DD10E6F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85C68-9373-4AE3-8A5F-19C7B35AD588}" type="datetime1">
              <a:rPr lang="fi-FI" smtClean="0"/>
              <a:t>11.8.2023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CFB62C4-4195-42BF-BE61-A813A1458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55B8D59-6829-4EAE-98BB-EE82C75AB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F10DA-5059-4538-9FE9-07DF027DAAA4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C3318A99-57F2-4989-B6C6-78FC08CA40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484" y="5764863"/>
            <a:ext cx="1066138" cy="87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2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9A48FEA0-71EC-47C7-9B37-991279005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07F45-A63D-4971-8AA1-51BBA63A5E20}" type="datetime1">
              <a:rPr lang="fi-FI" smtClean="0"/>
              <a:t>11.8.2023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C4EC7648-E9A0-44E4-AAE9-B3724AE4A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E011129D-7B7F-407C-BBC6-D38591A38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F10DA-5059-4538-9FE9-07DF027DAAA4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F3A7AC07-AE92-4E4F-8178-36FEB66FEE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484" y="5764863"/>
            <a:ext cx="1066138" cy="87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678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">
    <p:bg>
      <p:bgPr>
        <a:solidFill>
          <a:srgbClr val="0032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28FE6F2-671F-4613-98E7-2E8296BF60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375452"/>
            <a:ext cx="10515600" cy="2187023"/>
          </a:xfrm>
        </p:spPr>
        <p:txBody>
          <a:bodyPr anchor="ctr" anchorCtr="0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LOPETUSTEKSTI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3328213B-6272-4C3E-B767-F0E20819E2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6800" y="5208104"/>
            <a:ext cx="3519157" cy="1255446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Yhteystiedot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BE46A563-23F5-4934-BA6E-BA4D366FD7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153" y="5764863"/>
            <a:ext cx="1066800" cy="87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597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5BAD8238-F10B-495D-AD9C-41500E6DFDEE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" y="0"/>
            <a:ext cx="121932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5DAC0FCD-695F-44C2-8F04-779BC07ADB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409630"/>
            <a:ext cx="9144000" cy="1185504"/>
          </a:xfrm>
        </p:spPr>
        <p:txBody>
          <a:bodyPr anchor="b"/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77FA4304-826A-409F-8351-FC31C6CEE0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794046"/>
            <a:ext cx="9144000" cy="737075"/>
          </a:xfrm>
        </p:spPr>
        <p:txBody>
          <a:bodyPr/>
          <a:lstStyle>
            <a:lvl1pPr marL="0" indent="0" algn="ctr">
              <a:buNone/>
              <a:defRPr sz="13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2E095BA-B164-4511-AB92-AB76206A888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667" y="1759226"/>
            <a:ext cx="2649864" cy="2221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9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CDC649D-43A2-4215-B404-53794D832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BC148E1-1B87-4F50-B761-7634CF52BB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2BB8A22-9DE0-4FD9-AECD-CE4B051AD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EB3B3-1BC0-4E25-8502-341D776B1D49}" type="datetime1">
              <a:rPr lang="fi-FI" smtClean="0"/>
              <a:t>11.8.2023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108A217-7214-4559-A14E-2F053BEC8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2773954-88A2-4478-B3F9-CAE5A72F6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F10DA-5059-4538-9FE9-07DF027DAAA4}" type="slidenum">
              <a:rPr lang="fi-FI" smtClean="0"/>
              <a:t>‹#›</a:t>
            </a:fld>
            <a:endParaRPr lang="fi-FI"/>
          </a:p>
        </p:txBody>
      </p:sp>
      <p:pic>
        <p:nvPicPr>
          <p:cNvPr id="19" name="Kuva 18">
            <a:extLst>
              <a:ext uri="{FF2B5EF4-FFF2-40B4-BE49-F238E27FC236}">
                <a16:creationId xmlns:a16="http://schemas.microsoft.com/office/drawing/2014/main" id="{202D0ED1-2019-4D77-B41E-2D39BE75A2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484" y="5764863"/>
            <a:ext cx="1066138" cy="87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051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BB2E41F-FAA5-46BD-90CC-5BEBA021E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CAAB9C7-5A5C-4706-92FE-420D503F12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458000"/>
            <a:ext cx="5181600" cy="42012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49129D9-18DC-47F6-B343-4CB7765853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58000"/>
            <a:ext cx="5181600" cy="42012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B1A75C3-B42C-44F0-8C10-04119721D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11969-793A-4600-BA7C-1C8C558101BC}" type="datetime1">
              <a:rPr lang="fi-FI" smtClean="0"/>
              <a:t>11.8.2023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FEB2C33-82B7-46DA-833F-ECF469B1B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72137FE-D8B4-4EE5-81F5-A6E52CA35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F10DA-5059-4538-9FE9-07DF027DAAA4}" type="slidenum">
              <a:rPr lang="fi-FI" smtClean="0"/>
              <a:t>‹#›</a:t>
            </a:fld>
            <a:endParaRPr lang="fi-FI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192428F-D30B-4426-BE13-E60D8BE096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484" y="5764863"/>
            <a:ext cx="1066138" cy="87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466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BB2E41F-FAA5-46BD-90CC-5BEBA021E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CAAB9C7-5A5C-4706-92FE-420D503F12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2216426"/>
            <a:ext cx="5181600" cy="3442774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49129D9-18DC-47F6-B343-4CB7765853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16426"/>
            <a:ext cx="5181600" cy="3442774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B1A75C3-B42C-44F0-8C10-04119721D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22202-B830-48B8-9044-E7EDD2E0CE24}" type="datetime1">
              <a:rPr lang="fi-FI" smtClean="0"/>
              <a:t>11.8.2023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FEB2C33-82B7-46DA-833F-ECF469B1B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72137FE-D8B4-4EE5-81F5-A6E52CA35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F10DA-5059-4538-9FE9-07DF027DAAA4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kstin paikkamerkki 2">
            <a:extLst>
              <a:ext uri="{FF2B5EF4-FFF2-40B4-BE49-F238E27FC236}">
                <a16:creationId xmlns:a16="http://schemas.microsoft.com/office/drawing/2014/main" id="{C2D2A2FB-0D13-4C6B-88E7-D63299DE208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85801" y="1681163"/>
            <a:ext cx="5181600" cy="444738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F5B35F38-860C-44E0-B19B-667B2DDA01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444738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9F881E59-0440-4442-8979-3762CA9B93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484" y="5764863"/>
            <a:ext cx="1066138" cy="87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699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">
    <p:bg>
      <p:bgPr>
        <a:solidFill>
          <a:srgbClr val="0032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28FE6F2-671F-4613-98E7-2E8296BF6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375452"/>
            <a:ext cx="10515600" cy="2187023"/>
          </a:xfrm>
        </p:spPr>
        <p:txBody>
          <a:bodyPr anchor="ctr" anchorCtr="0"/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86C2BB2E-2BC9-4472-8353-00A6D12770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153" y="5764863"/>
            <a:ext cx="1066800" cy="87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331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kuva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28FE6F2-671F-4613-98E7-2E8296BF6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375452"/>
            <a:ext cx="10515600" cy="2187023"/>
          </a:xfrm>
        </p:spPr>
        <p:txBody>
          <a:bodyPr anchor="ctr" anchorCtr="0"/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4A4913FE-ABFA-4189-8E4B-665F9BAE3BB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153" y="5764863"/>
            <a:ext cx="1066800" cy="87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774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kuv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28FE6F2-671F-4613-98E7-2E8296BF6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375452"/>
            <a:ext cx="10515600" cy="2187023"/>
          </a:xfrm>
        </p:spPr>
        <p:txBody>
          <a:bodyPr anchor="ctr" anchorCtr="0"/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CB3CE44B-073F-4340-A5F6-820F569FE63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153" y="5764863"/>
            <a:ext cx="1066800" cy="87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271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CDC649D-43A2-4215-B404-53794D832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6668" y="685800"/>
            <a:ext cx="5367131" cy="742950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BC148E1-1B87-4F50-B761-7634CF52BB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6668" y="1457325"/>
            <a:ext cx="5367131" cy="4199991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31E5A4A7-7DC2-466B-AECF-EE6D72F72186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0"/>
            <a:ext cx="536713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6C6AE4A7-FFF7-496D-8570-7A07E3B867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484" y="5764863"/>
            <a:ext cx="1066138" cy="87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584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E05BFF6C-9291-46C0-94E2-27296743C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10668000" cy="7429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A6275F8-E98D-4A01-B643-49B0A75E65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81869" y="6356351"/>
            <a:ext cx="1179320" cy="20682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576402F7-9172-4A1B-B748-BA5F312B4C49}" type="datetime1">
              <a:rPr lang="fi-FI" smtClean="0"/>
              <a:t>11.8.2023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B211937-37C9-4928-89DC-0583387AEC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20682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9AD72AD-6EA7-4E5A-A078-0DD0397EB7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5800" y="6356351"/>
            <a:ext cx="527703" cy="20682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60AF10DA-5059-4538-9FE9-07DF027DAAA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9C1DA05-12E2-478D-9F29-3C9A11BD65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1457325"/>
            <a:ext cx="10668000" cy="419999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508043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0" r:id="rId3"/>
    <p:sldLayoutId id="2147483652" r:id="rId4"/>
    <p:sldLayoutId id="2147483660" r:id="rId5"/>
    <p:sldLayoutId id="2147483651" r:id="rId6"/>
    <p:sldLayoutId id="2147483661" r:id="rId7"/>
    <p:sldLayoutId id="2147483663" r:id="rId8"/>
    <p:sldLayoutId id="2147483664" r:id="rId9"/>
    <p:sldLayoutId id="2147483654" r:id="rId10"/>
    <p:sldLayoutId id="2147483655" r:id="rId11"/>
    <p:sldLayoutId id="2147483665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5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15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447675" indent="-180975" algn="l" defTabSz="914400" rtl="0" eaLnBrk="1" latinLnBrk="0" hangingPunct="1">
        <a:lnSpc>
          <a:spcPct val="125000"/>
        </a:lnSpc>
        <a:spcBef>
          <a:spcPts val="0"/>
        </a:spcBef>
        <a:buFont typeface="Arial" panose="020B0604020202020204" pitchFamily="34" charset="0"/>
        <a:buChar char="−"/>
        <a:defRPr sz="1500" kern="1200">
          <a:solidFill>
            <a:schemeClr val="tx2"/>
          </a:solidFill>
          <a:latin typeface="+mn-lt"/>
          <a:ea typeface="+mn-ea"/>
          <a:cs typeface="+mn-cs"/>
        </a:defRPr>
      </a:lvl2pPr>
      <a:lvl3pPr marL="628650" indent="-180975" algn="l" defTabSz="914400" rtl="0" eaLnBrk="1" latinLnBrk="0" hangingPunct="1">
        <a:lnSpc>
          <a:spcPct val="125000"/>
        </a:lnSpc>
        <a:spcBef>
          <a:spcPts val="0"/>
        </a:spcBef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3pPr>
      <a:lvl4pPr marL="895350" indent="-180975" algn="l" defTabSz="914400" rtl="0" eaLnBrk="1" latinLnBrk="0" hangingPunct="1">
        <a:lnSpc>
          <a:spcPct val="125000"/>
        </a:lnSpc>
        <a:spcBef>
          <a:spcPts val="0"/>
        </a:spcBef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4pPr>
      <a:lvl5pPr marL="1162050" indent="-171450" algn="l" defTabSz="914400" rtl="0" eaLnBrk="1" latinLnBrk="0" hangingPunct="1">
        <a:lnSpc>
          <a:spcPct val="125000"/>
        </a:lnSpc>
        <a:spcBef>
          <a:spcPts val="0"/>
        </a:spcBef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6FA4995A-5D16-48CF-8BE6-AD5DC81A5A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527612"/>
            <a:ext cx="9144000" cy="941033"/>
          </a:xfrm>
        </p:spPr>
        <p:txBody>
          <a:bodyPr/>
          <a:lstStyle/>
          <a:p>
            <a:r>
              <a:rPr lang="fi-FI" sz="2800" dirty="0"/>
              <a:t>TOIMINTAOHJE TUOMAREILLE JA JOUKKUEILLE, MIKÄLI EPÄASIALLISTA TAI SYRJIVÄÄ KÄYTÖSTÄ ESIINTYY OTTELUSSA</a:t>
            </a:r>
          </a:p>
        </p:txBody>
      </p:sp>
    </p:spTree>
    <p:extLst>
      <p:ext uri="{BB962C8B-B14F-4D97-AF65-F5344CB8AC3E}">
        <p14:creationId xmlns:p14="http://schemas.microsoft.com/office/powerpoint/2010/main" val="2826776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86AA326-77F9-4ABE-9BB0-49FCDFE36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10668000" cy="807440"/>
          </a:xfrm>
        </p:spPr>
        <p:txBody>
          <a:bodyPr/>
          <a:lstStyle/>
          <a:p>
            <a:r>
              <a:rPr lang="fi-FI" dirty="0"/>
              <a:t>EPÄASIALLINEN TAI SYRJIVÄ käytös ottelutapahtumissa - OHJEET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7DC7C10-1A29-4445-A3F0-4C31BEE1A6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331" y="1651246"/>
            <a:ext cx="10668000" cy="4520953"/>
          </a:xfrm>
        </p:spPr>
        <p:txBody>
          <a:bodyPr/>
          <a:lstStyle/>
          <a:p>
            <a:pPr marL="447675" lvl="2" indent="0">
              <a:buNone/>
            </a:pPr>
            <a:r>
              <a:rPr lang="fi-FI" dirty="0">
                <a:solidFill>
                  <a:srgbClr val="00326B"/>
                </a:solidFill>
              </a:rPr>
              <a:t>Mitä on epäasiallinen tai syrjivä käytös?</a:t>
            </a:r>
          </a:p>
          <a:p>
            <a:pPr lvl="2"/>
            <a:r>
              <a:rPr lang="fi-FI" dirty="0">
                <a:solidFill>
                  <a:srgbClr val="00326B"/>
                </a:solidFill>
              </a:rPr>
              <a:t>Kaikki ulkonäköön, kansallisuuteen tai etniseen taustaan liittyvät kommentit</a:t>
            </a:r>
          </a:p>
          <a:p>
            <a:pPr lvl="2"/>
            <a:r>
              <a:rPr lang="fi-FI" dirty="0">
                <a:solidFill>
                  <a:srgbClr val="00326B"/>
                </a:solidFill>
              </a:rPr>
              <a:t>Sukupuoleen tai seksuaaliseen suuntautumiseen liittyvät kommentit</a:t>
            </a:r>
          </a:p>
          <a:p>
            <a:pPr lvl="2"/>
            <a:r>
              <a:rPr lang="fi-FI" dirty="0">
                <a:solidFill>
                  <a:srgbClr val="00326B"/>
                </a:solidFill>
              </a:rPr>
              <a:t>Kaikki epäasiallinen käytös niin kentällä, kentän ulkopuolella kuin katsomossa. Esim. henkilökohtaisuuksiin menevä loukkaava nimittely</a:t>
            </a:r>
          </a:p>
          <a:p>
            <a:pPr lvl="2"/>
            <a:r>
              <a:rPr lang="fi-FI" dirty="0">
                <a:solidFill>
                  <a:srgbClr val="00326B"/>
                </a:solidFill>
              </a:rPr>
              <a:t>Kohdistuu tuomareihin, pelaajiin tai toimihenkilöihin</a:t>
            </a:r>
          </a:p>
          <a:p>
            <a:pPr lvl="2"/>
            <a:endParaRPr lang="fi-FI" dirty="0">
              <a:solidFill>
                <a:srgbClr val="00326B"/>
              </a:solidFill>
            </a:endParaRPr>
          </a:p>
          <a:p>
            <a:pPr marL="447675" lvl="2" indent="0">
              <a:buNone/>
            </a:pPr>
            <a:r>
              <a:rPr lang="fi-FI" dirty="0">
                <a:solidFill>
                  <a:srgbClr val="00326B"/>
                </a:solidFill>
              </a:rPr>
              <a:t>Seuraava ohjeistus on tehty ottelutapahtumiin, jotta tuomareilla, toimitsijoilla ja joukkueilla on keinot puuttua epäasialliseen käytökseen siten, että samalla varmistamaan otteluiden pelaaminen kilpailusääntöjen mukaisesti </a:t>
            </a:r>
          </a:p>
          <a:p>
            <a:pPr lvl="2"/>
            <a:r>
              <a:rPr lang="fi-FI" dirty="0">
                <a:solidFill>
                  <a:srgbClr val="00326B"/>
                </a:solidFill>
              </a:rPr>
              <a:t>Näitä ohjeita noudattaen ei otteluita keskeytetä</a:t>
            </a:r>
          </a:p>
          <a:p>
            <a:pPr lvl="2"/>
            <a:r>
              <a:rPr lang="fi-FI" dirty="0">
                <a:solidFill>
                  <a:srgbClr val="00326B"/>
                </a:solidFill>
              </a:rPr>
              <a:t>Joukkueella ei ole oikeutta vaatia rangaistuksia tai ottelun keskeytystä</a:t>
            </a:r>
          </a:p>
        </p:txBody>
      </p:sp>
    </p:spTree>
    <p:extLst>
      <p:ext uri="{BB962C8B-B14F-4D97-AF65-F5344CB8AC3E}">
        <p14:creationId xmlns:p14="http://schemas.microsoft.com/office/powerpoint/2010/main" val="3135864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86AA326-77F9-4ABE-9BB0-49FCDFE36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10668000" cy="807440"/>
          </a:xfrm>
        </p:spPr>
        <p:txBody>
          <a:bodyPr/>
          <a:lstStyle/>
          <a:p>
            <a:r>
              <a:rPr lang="fi-FI" dirty="0"/>
              <a:t>YLEISÖ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7DC7C10-1A29-4445-A3F0-4C31BEE1A6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782" y="1236665"/>
            <a:ext cx="10668000" cy="5183606"/>
          </a:xfrm>
        </p:spPr>
        <p:txBody>
          <a:bodyPr/>
          <a:lstStyle/>
          <a:p>
            <a:pPr marL="447675" lvl="2" indent="0">
              <a:buFont typeface="Arial" panose="020B0604020202020204" pitchFamily="34" charset="0"/>
              <a:buNone/>
            </a:pPr>
            <a:r>
              <a:rPr lang="fi-FI" sz="1400" dirty="0">
                <a:solidFill>
                  <a:srgbClr val="00326B"/>
                </a:solidFill>
              </a:rPr>
              <a:t>Mikäli yleisön joukosta kuuluu epäasiallisia tai syrjiviä kommentteja kohdistuen pelaajiin, tuomareihin tai joukkueiden toimihenkilöihin, toimitaan seuraavasti:</a:t>
            </a:r>
          </a:p>
          <a:p>
            <a:pPr marL="447675" lvl="2" indent="0">
              <a:buNone/>
            </a:pPr>
            <a:r>
              <a:rPr lang="fi-FI" sz="1400" u="sng" dirty="0">
                <a:solidFill>
                  <a:srgbClr val="00326B"/>
                </a:solidFill>
              </a:rPr>
              <a:t>Mikäli tuomaristo on kuullut ko., kommentit</a:t>
            </a:r>
            <a:r>
              <a:rPr lang="fi-FI" sz="1400" dirty="0">
                <a:solidFill>
                  <a:srgbClr val="00326B"/>
                </a:solidFill>
              </a:rPr>
              <a:t>:</a:t>
            </a:r>
          </a:p>
          <a:p>
            <a:pPr lvl="2"/>
            <a:r>
              <a:rPr lang="fi-FI" sz="1400" dirty="0">
                <a:solidFill>
                  <a:srgbClr val="00326B"/>
                </a:solidFill>
              </a:rPr>
              <a:t>Tuomaristo ilmoittaa seuraavalla pelikatkolla kummankin joukkueen joukkueenjohdolle, että katsomosta on kuulunut epäasiallisia tai syrjiviä kommentteja.</a:t>
            </a:r>
          </a:p>
          <a:p>
            <a:pPr lvl="2"/>
            <a:r>
              <a:rPr lang="fi-FI" sz="1400" dirty="0">
                <a:solidFill>
                  <a:srgbClr val="00326B"/>
                </a:solidFill>
              </a:rPr>
              <a:t>Kotijoukkuetta pyydetään identifioimaan ja poistamaan ko. kommentoija katsomosta. Tuomaristo kertoo toimitsijoille, että seuraava kuulutus on kuulutettava: ”</a:t>
            </a:r>
            <a:r>
              <a:rPr lang="fi-FI" sz="1400" i="1" dirty="0">
                <a:solidFill>
                  <a:srgbClr val="00326B"/>
                </a:solidFill>
              </a:rPr>
              <a:t>Arvoisa yleisö, yleisön joukosta on kuulunut epäasiallisia tai syrjiviä kommentteja. Asianosainen henkilö tullaan poistamaan katsomosta. Mikäli asiaton käytös jatkuu, voidaan katsomo tyhjentää.” </a:t>
            </a:r>
            <a:r>
              <a:rPr lang="fi-FI" sz="1400" dirty="0">
                <a:solidFill>
                  <a:srgbClr val="00326B"/>
                </a:solidFill>
              </a:rPr>
              <a:t>Kun katsoja on poistettu, peli jatkuu.</a:t>
            </a:r>
          </a:p>
          <a:p>
            <a:pPr lvl="2"/>
            <a:r>
              <a:rPr lang="fi-FI" sz="1400" dirty="0">
                <a:solidFill>
                  <a:srgbClr val="00326B"/>
                </a:solidFill>
              </a:rPr>
              <a:t>Mikäli katsojaa ei saada tunnistettua, ilmoittaa tuomari, että asiasta tehdään raportti liittoon. Peli jatkuu tämän jälkeen</a:t>
            </a:r>
          </a:p>
          <a:p>
            <a:pPr lvl="2"/>
            <a:r>
              <a:rPr lang="fi-FI" sz="1400" dirty="0">
                <a:solidFill>
                  <a:srgbClr val="00326B"/>
                </a:solidFill>
              </a:rPr>
              <a:t>Jos sama toistuu, ilmoitetaan kotijoukkueelle ja kuuluttajalle, että katsomo on tyhjennettävä ja peli jatkuu vasta sen jälkeen. Kuulutusohje: </a:t>
            </a:r>
            <a:r>
              <a:rPr lang="fi-FI" sz="1400" i="1" dirty="0">
                <a:solidFill>
                  <a:srgbClr val="00326B"/>
                </a:solidFill>
              </a:rPr>
              <a:t>”Arvoisa yleisö, epäasiallinen tai syrjivä käytös katsomossa on jatkunut. Tästä syystä katsomo tyhjennetään, ottelu jatkuu vasta tyhjentämisen jälkeen.”</a:t>
            </a:r>
          </a:p>
          <a:p>
            <a:pPr lvl="2"/>
            <a:r>
              <a:rPr lang="fi-FI" sz="1400" dirty="0">
                <a:solidFill>
                  <a:srgbClr val="00326B"/>
                </a:solidFill>
              </a:rPr>
              <a:t>Jos kotijoukkue ei saa katsomoa tyhjennettyä, tuomaristo keskeyttää pelin ja antaa kotijoukkueelle 2 minuuttia aikaa tyhjentää katsomo. Jos katsomo ei tyhjene, peli keskeytetään ja asiasta tehdään raportti koskien kotijoukkueen hoitamatonta velvoitetta.</a:t>
            </a:r>
            <a:br>
              <a:rPr lang="fi-FI" sz="1400" dirty="0">
                <a:solidFill>
                  <a:srgbClr val="00326B"/>
                </a:solidFill>
              </a:rPr>
            </a:br>
            <a:endParaRPr lang="fi-FI" sz="1400" dirty="0">
              <a:solidFill>
                <a:srgbClr val="00326B"/>
              </a:solidFill>
            </a:endParaRPr>
          </a:p>
          <a:p>
            <a:pPr marL="447675" lvl="2" indent="0">
              <a:buNone/>
            </a:pPr>
            <a:r>
              <a:rPr lang="fi-FI" sz="1400" u="sng" dirty="0">
                <a:solidFill>
                  <a:srgbClr val="00326B"/>
                </a:solidFill>
              </a:rPr>
              <a:t>Mikäli tuomaristo ei ole kuullut, mutta jommankumman joukkueen johto on kuullut</a:t>
            </a:r>
            <a:r>
              <a:rPr lang="fi-FI" sz="1400" dirty="0">
                <a:solidFill>
                  <a:srgbClr val="00326B"/>
                </a:solidFill>
              </a:rPr>
              <a:t>:</a:t>
            </a:r>
          </a:p>
          <a:p>
            <a:pPr lvl="2"/>
            <a:r>
              <a:rPr lang="fi-FI" sz="1400" dirty="0">
                <a:solidFill>
                  <a:srgbClr val="00326B"/>
                </a:solidFill>
              </a:rPr>
              <a:t>Joukkue ilmoittaa seuraavalla pelikatkolla asiasta tuomaristolle. Tuomaristo kirjaa ylös kuka informoi ja mitä kuuli. Tämän jälkeen tuomaristo informoi myös vastustajaa ja muuten toimitaan yllä mainittujen ohjeiden mukaisessa järjestyksessä.</a:t>
            </a:r>
          </a:p>
          <a:p>
            <a:pPr marL="447675" lvl="2" indent="0">
              <a:buNone/>
            </a:pPr>
            <a:endParaRPr lang="fi-FI" dirty="0">
              <a:solidFill>
                <a:srgbClr val="00326B"/>
              </a:solidFill>
            </a:endParaRPr>
          </a:p>
          <a:p>
            <a:pPr lvl="2"/>
            <a:endParaRPr lang="fi-FI" dirty="0">
              <a:solidFill>
                <a:srgbClr val="0032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459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86AA326-77F9-4ABE-9BB0-49FCDFE36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10668000" cy="807440"/>
          </a:xfrm>
        </p:spPr>
        <p:txBody>
          <a:bodyPr/>
          <a:lstStyle/>
          <a:p>
            <a:r>
              <a:rPr lang="fi-FI" dirty="0"/>
              <a:t>PELAAJAT JA </a:t>
            </a:r>
            <a:r>
              <a:rPr lang="fi-FI" dirty="0" err="1"/>
              <a:t>ToIMIHENKILöT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7DC7C10-1A29-4445-A3F0-4C31BEE1A6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843" y="1278072"/>
            <a:ext cx="10668000" cy="4894128"/>
          </a:xfrm>
        </p:spPr>
        <p:txBody>
          <a:bodyPr/>
          <a:lstStyle/>
          <a:p>
            <a:pPr marL="447675" lvl="2" indent="0">
              <a:buFont typeface="Arial" panose="020B0604020202020204" pitchFamily="34" charset="0"/>
              <a:buNone/>
            </a:pPr>
            <a:r>
              <a:rPr lang="fi-FI" dirty="0">
                <a:solidFill>
                  <a:srgbClr val="00326B"/>
                </a:solidFill>
              </a:rPr>
              <a:t>Mikäli pelaajistosta tai joukkueen toimihenkilöistä kuuluu epäasiallisia tai syrjiviä kommentteja kohdistuen pelaajiin, tuomareihin tai joukkueiden toimihenkilöihin, toimitaan seuraavasti:</a:t>
            </a:r>
          </a:p>
          <a:p>
            <a:pPr marL="447675" lvl="2" indent="0">
              <a:buNone/>
            </a:pPr>
            <a:endParaRPr lang="fi-FI" dirty="0">
              <a:solidFill>
                <a:srgbClr val="00326B"/>
              </a:solidFill>
            </a:endParaRPr>
          </a:p>
          <a:p>
            <a:pPr marL="447675" lvl="2" indent="0">
              <a:buNone/>
            </a:pPr>
            <a:r>
              <a:rPr lang="fi-FI" u="sng" dirty="0">
                <a:solidFill>
                  <a:srgbClr val="00326B"/>
                </a:solidFill>
              </a:rPr>
              <a:t>Mikäli tuomaristo on kuullut </a:t>
            </a:r>
            <a:r>
              <a:rPr lang="fi-FI" u="sng">
                <a:solidFill>
                  <a:srgbClr val="00326B"/>
                </a:solidFill>
              </a:rPr>
              <a:t>ko. </a:t>
            </a:r>
            <a:r>
              <a:rPr lang="fi-FI" u="sng" dirty="0">
                <a:solidFill>
                  <a:srgbClr val="00326B"/>
                </a:solidFill>
              </a:rPr>
              <a:t>kommentit ja tunnistanut kommentoijan:</a:t>
            </a:r>
          </a:p>
          <a:p>
            <a:pPr lvl="2"/>
            <a:r>
              <a:rPr lang="fi-FI" dirty="0">
                <a:solidFill>
                  <a:srgbClr val="00326B"/>
                </a:solidFill>
              </a:rPr>
              <a:t>Tuomitaan kommentoijalle sääntökirjan mukaisesti 5 + 20 </a:t>
            </a:r>
            <a:r>
              <a:rPr lang="fi-FI" dirty="0" err="1">
                <a:solidFill>
                  <a:srgbClr val="00326B"/>
                </a:solidFill>
              </a:rPr>
              <a:t>PELIrangaistus</a:t>
            </a:r>
            <a:r>
              <a:rPr lang="fi-FI" dirty="0">
                <a:solidFill>
                  <a:srgbClr val="00326B"/>
                </a:solidFill>
              </a:rPr>
              <a:t> ja asia raportoidaan ottelun jälkeen liittoon.</a:t>
            </a:r>
          </a:p>
          <a:p>
            <a:pPr lvl="2"/>
            <a:r>
              <a:rPr lang="fi-FI" dirty="0">
                <a:solidFill>
                  <a:srgbClr val="00326B"/>
                </a:solidFill>
              </a:rPr>
              <a:t>Tuomaristo ilmoittaa samalla pelikatkolla joukkueiden joukkueenjohdolle, että pelaaja/toimihenkilö on lausunut epäasiallisia tai syrjiviä kommentteja ja häntä on rangaistu ottelurangaistuksella. Peli jatkuu tämän jälkeen.</a:t>
            </a:r>
            <a:br>
              <a:rPr lang="fi-FI" dirty="0">
                <a:solidFill>
                  <a:srgbClr val="00326B"/>
                </a:solidFill>
              </a:rPr>
            </a:br>
            <a:endParaRPr lang="fi-FI" dirty="0">
              <a:solidFill>
                <a:srgbClr val="00326B"/>
              </a:solidFill>
            </a:endParaRPr>
          </a:p>
          <a:p>
            <a:pPr marL="447675" lvl="2" indent="0">
              <a:buNone/>
            </a:pPr>
            <a:r>
              <a:rPr lang="fi-FI" u="sng" dirty="0">
                <a:solidFill>
                  <a:srgbClr val="00326B"/>
                </a:solidFill>
              </a:rPr>
              <a:t>Mikäli tuomaristo on kuullut ko. kommentit mutta ei ole tunnistanut tekijää</a:t>
            </a:r>
          </a:p>
          <a:p>
            <a:pPr lvl="2"/>
            <a:r>
              <a:rPr lang="fi-FI" dirty="0">
                <a:solidFill>
                  <a:srgbClr val="00326B"/>
                </a:solidFill>
              </a:rPr>
              <a:t>Ko. joukkueelle, josta kommentointi kuului, tuomitaan joukkuerangaistus. Ilmoitetaan kummankin joukkueen joukkueenjohdolle, että epäasiallista tai syrjivää käytöstä on todettu ja se tullaan raportoimaan liittoon ottelun jälkeen.</a:t>
            </a:r>
          </a:p>
          <a:p>
            <a:pPr lvl="2"/>
            <a:endParaRPr lang="fi-FI" dirty="0">
              <a:solidFill>
                <a:srgbClr val="00326B"/>
              </a:solidFill>
            </a:endParaRPr>
          </a:p>
          <a:p>
            <a:pPr marL="447675" lvl="2" indent="0">
              <a:buNone/>
            </a:pPr>
            <a:r>
              <a:rPr lang="fi-FI" u="sng" dirty="0">
                <a:solidFill>
                  <a:srgbClr val="00326B"/>
                </a:solidFill>
              </a:rPr>
              <a:t>Mikäli tuomaristo ei ole kuullut ko. kommentteja, mutta joukkue/pelaaja sellaisesta ilmoittaa:</a:t>
            </a:r>
          </a:p>
          <a:p>
            <a:pPr lvl="2"/>
            <a:r>
              <a:rPr lang="fi-FI" dirty="0">
                <a:solidFill>
                  <a:srgbClr val="00326B"/>
                </a:solidFill>
              </a:rPr>
              <a:t>Ilmoitetaan kummankin joukkueen joukkueenjohdolle, että epäasiallista tai syrjivää käytöstä on informoitu tapahtuneen ja se tullaan raportoimaan liittoon ottelun jälkeen.</a:t>
            </a:r>
          </a:p>
          <a:p>
            <a:pPr lvl="2"/>
            <a:r>
              <a:rPr lang="fi-FI" dirty="0">
                <a:solidFill>
                  <a:srgbClr val="00326B"/>
                </a:solidFill>
              </a:rPr>
              <a:t>Mikäli joukkueiden toimesta ilmoitetaan toisen kerran vastaavasta käytöksestä, ilmoitetaan kummallekin joukkueelle, että mahdolliset toistuvat vastaavat käytökset ilmoitetaan ottelun jälkeen.</a:t>
            </a:r>
          </a:p>
          <a:p>
            <a:pPr marL="447675" lvl="2" indent="0">
              <a:buNone/>
            </a:pPr>
            <a:endParaRPr lang="fi-FI" dirty="0">
              <a:solidFill>
                <a:srgbClr val="00326B"/>
              </a:solidFill>
            </a:endParaRPr>
          </a:p>
          <a:p>
            <a:pPr marL="447675" lvl="2" indent="0">
              <a:buNone/>
            </a:pPr>
            <a:endParaRPr lang="fi-FI" dirty="0">
              <a:solidFill>
                <a:srgbClr val="00326B"/>
              </a:solidFill>
            </a:endParaRPr>
          </a:p>
          <a:p>
            <a:pPr lvl="2"/>
            <a:endParaRPr lang="fi-FI" dirty="0">
              <a:solidFill>
                <a:srgbClr val="0032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470525"/>
      </p:ext>
    </p:extLst>
  </p:cSld>
  <p:clrMapOvr>
    <a:masterClrMapping/>
  </p:clrMapOvr>
</p:sld>
</file>

<file path=ppt/theme/theme1.xml><?xml version="1.0" encoding="utf-8"?>
<a:theme xmlns:a="http://schemas.openxmlformats.org/drawingml/2006/main" name="Jaakiekkoliitto">
  <a:themeElements>
    <a:clrScheme name="SuomenJääkiekkojoukkue">
      <a:dk1>
        <a:sysClr val="windowText" lastClr="000000"/>
      </a:dk1>
      <a:lt1>
        <a:sysClr val="window" lastClr="FFFFFF"/>
      </a:lt1>
      <a:dk2>
        <a:srgbClr val="00326B"/>
      </a:dk2>
      <a:lt2>
        <a:srgbClr val="AAAAA8"/>
      </a:lt2>
      <a:accent1>
        <a:srgbClr val="00326B"/>
      </a:accent1>
      <a:accent2>
        <a:srgbClr val="CFCFCD"/>
      </a:accent2>
      <a:accent3>
        <a:srgbClr val="00ACD7"/>
      </a:accent3>
      <a:accent4>
        <a:srgbClr val="011D41"/>
      </a:accent4>
      <a:accent5>
        <a:srgbClr val="8B6F4E"/>
      </a:accent5>
      <a:accent6>
        <a:srgbClr val="AAAAA8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sz="150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uomenJaakiekkoliitto_esityspohja_v2018-06-20.potx" id="{C5D8DCFC-D4B1-48FC-9322-9859FCC677D2}" vid="{D3E9619E-B67E-4F62-87E8-36C4F43C061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SuomenJaakiekkoliitto_esityspohja_v2018-06-20</Template>
  <TotalTime>2839</TotalTime>
  <Words>531</Words>
  <Application>Microsoft Office PowerPoint</Application>
  <PresentationFormat>Laajakuva</PresentationFormat>
  <Paragraphs>34</Paragraphs>
  <Slides>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4</vt:i4>
      </vt:variant>
    </vt:vector>
  </HeadingPairs>
  <TitlesOfParts>
    <vt:vector size="7" baseType="lpstr">
      <vt:lpstr>Arial</vt:lpstr>
      <vt:lpstr>Calibri</vt:lpstr>
      <vt:lpstr>Jaakiekkoliitto</vt:lpstr>
      <vt:lpstr>TOIMINTAOHJE TUOMAREILLE JA JOUKKUEILLE, MIKÄLI EPÄASIALLISTA TAI SYRJIVÄÄ KÄYTÖSTÄ ESIINTYY OTTELUSSA</vt:lpstr>
      <vt:lpstr>EPÄASIALLINEN TAI SYRJIVÄ käytös ottelutapahtumissa - OHJEET </vt:lpstr>
      <vt:lpstr>YLEISÖ</vt:lpstr>
      <vt:lpstr>PELAAJAT JA ToIMIHENKILöT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TÄHÄN ESITYKSEEN NIMI</dc:title>
  <dc:creator>Malmberg Henna</dc:creator>
  <cp:lastModifiedBy>Antila Pirkka</cp:lastModifiedBy>
  <cp:revision>212</cp:revision>
  <cp:lastPrinted>2018-09-26T08:55:57Z</cp:lastPrinted>
  <dcterms:created xsi:type="dcterms:W3CDTF">2018-07-06T06:21:40Z</dcterms:created>
  <dcterms:modified xsi:type="dcterms:W3CDTF">2023-08-11T10:36:09Z</dcterms:modified>
</cp:coreProperties>
</file>